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2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35DC0-D014-49F8-8526-7D4E8096C668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4EEB1-6763-4650-B9F0-AFC33131B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19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4EEB1-6763-4650-B9F0-AFC33131B9B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855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018A53E-B41B-4CE6-BD08-AA157C6DA6D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C4D72AD-7833-49AF-8278-E4B1B4F9A2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k-MK" dirty="0" smtClean="0"/>
          </a:p>
          <a:p>
            <a:endParaRPr lang="mk-MK" dirty="0" smtClean="0"/>
          </a:p>
          <a:p>
            <a:endParaRPr lang="mk-MK" dirty="0" smtClean="0"/>
          </a:p>
          <a:p>
            <a:endParaRPr lang="mk-MK" dirty="0" smtClean="0"/>
          </a:p>
          <a:p>
            <a:endParaRPr lang="mk-MK" dirty="0" smtClean="0"/>
          </a:p>
          <a:p>
            <a:endParaRPr lang="mk-MK" dirty="0" smtClean="0"/>
          </a:p>
          <a:p>
            <a:endParaRPr lang="mk-MK" dirty="0" smtClean="0"/>
          </a:p>
          <a:p>
            <a:pPr>
              <a:buNone/>
            </a:pPr>
            <a:r>
              <a:rPr lang="mk-MK" dirty="0" smtClean="0"/>
              <a:t>                                    </a:t>
            </a:r>
          </a:p>
          <a:p>
            <a:pPr>
              <a:buNone/>
            </a:pPr>
            <a:endParaRPr lang="mk-MK" dirty="0" smtClean="0"/>
          </a:p>
          <a:p>
            <a:pPr>
              <a:buNone/>
            </a:pPr>
            <a:r>
              <a:rPr lang="mk-MK" sz="1400" dirty="0" smtClean="0"/>
              <a:t>                                                                                     Проф.м-р Јована Димовска</a:t>
            </a:r>
            <a:endParaRPr lang="en-US" sz="1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76867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</a:t>
            </a:r>
            <a: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воштарство и Лозарство </a:t>
            </a:r>
            <a:b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Република Македонија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User@\My Documents\logo-naum-ohrids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85727"/>
            <a:ext cx="2405067" cy="1976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424936" cy="1728192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</a:t>
            </a:r>
            <a: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воштарство и Лозарство </a:t>
            </a:r>
            <a:b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mk-M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Република Македонија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43116"/>
            <a:ext cx="4929190" cy="18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00504"/>
            <a:ext cx="4857752" cy="285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214554"/>
            <a:ext cx="4143372" cy="214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2382" y="4286256"/>
            <a:ext cx="4301618" cy="257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47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8728" y="0"/>
            <a:ext cx="7715272" cy="1143000"/>
          </a:xfrm>
        </p:spPr>
        <p:txBody>
          <a:bodyPr/>
          <a:lstStyle/>
          <a:p>
            <a:r>
              <a:rPr lang="mk-MK" dirty="0" smtClean="0"/>
              <a:t>Овоштарство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28736"/>
            <a:ext cx="814393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+mj-lt"/>
              </a:rPr>
              <a:t>Овоштарството </a:t>
            </a:r>
            <a:r>
              <a:rPr lang="ru-RU" sz="3200" dirty="0">
                <a:solidFill>
                  <a:schemeClr val="tx1"/>
                </a:solidFill>
                <a:latin typeface="+mj-lt"/>
              </a:rPr>
              <a:t>е земјоделска гранка чија задача е засадување овошни дрвја, одгледување и искористување на овошните плодови во свежа состојба или преработени во разни мармалади, компоти, сокови и др.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4643446"/>
            <a:ext cx="5235562" cy="19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4572008"/>
            <a:ext cx="3071834" cy="20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99792" cy="158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6009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57166"/>
            <a:ext cx="8143900" cy="3522704"/>
          </a:xfrm>
        </p:spPr>
        <p:txBody>
          <a:bodyPr/>
          <a:lstStyle/>
          <a:p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Овоштарството во Р.М. Го опфаќа одгледувањето на средноевропските и јужните видови овошја.</a:t>
            </a:r>
          </a:p>
          <a:p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 </a:t>
            </a:r>
            <a:r>
              <a:rPr lang="mk-MK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средноевропските </a:t>
            </a:r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најзастапени се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јаболка,сливи,круши,цреши,праски,кајсии,вишни,ореви,костени,јагоди.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150" y="0"/>
            <a:ext cx="2057850" cy="155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s://encrypted-tbn3.gstatic.com/images?q=tbn:ANd9GcTt-FUOVkIv90uWxtPCUxM6Y8HqVu7MY8ZFSdMNA3UgWYiRdPzN2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670" y="3232545"/>
            <a:ext cx="1998309" cy="174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5502" y="3357562"/>
            <a:ext cx="2508498" cy="158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14950"/>
            <a:ext cx="2078485" cy="138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86124"/>
            <a:ext cx="2164170" cy="185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08" y="5214950"/>
            <a:ext cx="2016224" cy="134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4796101"/>
            <a:ext cx="2571736" cy="2061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3" y="3357562"/>
            <a:ext cx="2225302" cy="17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9930" y="5332099"/>
            <a:ext cx="2314278" cy="144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802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5168046"/>
          </a:xfrm>
        </p:spPr>
        <p:txBody>
          <a:bodyPr>
            <a:normAutofit fontScale="70000" lnSpcReduction="20000"/>
          </a:bodyPr>
          <a:lstStyle/>
          <a:p>
            <a:r>
              <a:rPr lang="mk-MK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Јаболката</a:t>
            </a:r>
            <a:r>
              <a:rPr lang="mk-MK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 Р.М. Најмногу се застапени и интензивно се одгледуваат во Преспанската,во Охридско-струшката и во Полошката Котлина.</a:t>
            </a:r>
          </a:p>
          <a:p>
            <a:r>
              <a:rPr lang="mk-MK" sz="4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Сливите</a:t>
            </a:r>
            <a:r>
              <a:rPr lang="mk-MK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се присутни во сите краишта, а најмногу се одгледуваат во Малешевската и во Пијанечката Котлина.</a:t>
            </a:r>
          </a:p>
          <a:p>
            <a:r>
              <a:rPr lang="mk-MK" sz="4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Крушите</a:t>
            </a:r>
            <a:r>
              <a:rPr lang="mk-MK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ја следат разместеноста на јаболката и на сливи,но претежно се застапени како поединечни дрвја.</a:t>
            </a:r>
          </a:p>
          <a:p>
            <a:r>
              <a:rPr lang="mk-MK" sz="40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Праските</a:t>
            </a:r>
            <a:r>
              <a:rPr lang="mk-MK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и </a:t>
            </a:r>
            <a:r>
              <a:rPr lang="mk-MK" sz="40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кајсиите </a:t>
            </a:r>
            <a:r>
              <a:rPr lang="mk-MK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 најраспространети во Тиквешката Котлина каде што одгледуваат плантажно.Другите видови овошје,како што се црешите,оревите,вишните,и костените,се помалку застапени.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496" y="5072074"/>
            <a:ext cx="5143504" cy="178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3391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28604"/>
            <a:ext cx="8352928" cy="5881856"/>
          </a:xfrm>
        </p:spPr>
        <p:txBody>
          <a:bodyPr/>
          <a:lstStyle/>
          <a:p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 </a:t>
            </a:r>
            <a:r>
              <a:rPr lang="mk-MK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Јужните овошја </a:t>
            </a:r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 Р.М. Има </a:t>
            </a:r>
            <a:r>
              <a:rPr lang="mk-MK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смокви,калинки, и бадеми.</a:t>
            </a:r>
          </a:p>
          <a:p>
            <a:r>
              <a:rPr lang="mk-MK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Тие се застапени во Гевгелиско-валандовската Котлина и во Дојранско.</a:t>
            </a:r>
          </a:p>
          <a:p>
            <a:endParaRPr lang="mk-MK" dirty="0" smtClean="0">
              <a:solidFill>
                <a:schemeClr val="tx1"/>
              </a:solidFill>
            </a:endParaRPr>
          </a:p>
        </p:txBody>
      </p:sp>
      <p:pic>
        <p:nvPicPr>
          <p:cNvPr id="8" name="Picture 2" descr="C:\Documents and Settings\User@\Desktop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3327918" cy="4500570"/>
          </a:xfrm>
          <a:prstGeom prst="rect">
            <a:avLst/>
          </a:prstGeom>
          <a:noFill/>
        </p:spPr>
      </p:pic>
      <p:pic>
        <p:nvPicPr>
          <p:cNvPr id="1027" name="Picture 3" descr="C:\Documents and Settings\User@\Desktop\смокв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428868"/>
            <a:ext cx="3714744" cy="4429132"/>
          </a:xfrm>
          <a:prstGeom prst="rect">
            <a:avLst/>
          </a:prstGeom>
          <a:noFill/>
        </p:spPr>
      </p:pic>
      <p:pic>
        <p:nvPicPr>
          <p:cNvPr id="1028" name="Picture 4" descr="C:\Documents and Settings\User@\Desktop\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2428868"/>
            <a:ext cx="2692417" cy="4429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2182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71546"/>
          </a:xfrm>
        </p:spPr>
        <p:txBody>
          <a:bodyPr/>
          <a:lstStyle/>
          <a:p>
            <a:r>
              <a:rPr lang="mk-MK" dirty="0" smtClean="0"/>
              <a:t>Лозарство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14422"/>
            <a:ext cx="8858280" cy="34506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mk-MK" sz="2800" b="1" dirty="0" smtClean="0">
                <a:latin typeface="Arial" pitchFamily="34" charset="0"/>
                <a:cs typeface="Arial" pitchFamily="34" charset="0"/>
              </a:rPr>
              <a:t>Лозарството</a:t>
            </a:r>
            <a:r>
              <a:rPr lang="mk-MK" sz="2800" dirty="0" smtClean="0">
                <a:latin typeface="Arial" pitchFamily="34" charset="0"/>
                <a:cs typeface="Arial" pitchFamily="34" charset="0"/>
              </a:rPr>
              <a:t> е земјоделска гранка која го  опфаќа одгледувањето на виновата лоза, од која се добива грозје кое се консумира во свежа состојба или или служи како суровина за производство на алкохолни и безалкохолни пијалаци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</a:t>
            </a:r>
            <a:endParaRPr lang="mk-MK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k-MK" sz="2800" dirty="0">
                <a:latin typeface="Arial" pitchFamily="34" charset="0"/>
                <a:cs typeface="Arial" pitchFamily="34" charset="0"/>
              </a:rPr>
              <a:t>В</a:t>
            </a:r>
            <a:r>
              <a:rPr lang="mk-MK" sz="2800" dirty="0" smtClean="0">
                <a:latin typeface="Arial" pitchFamily="34" charset="0"/>
                <a:cs typeface="Arial" pitchFamily="34" charset="0"/>
              </a:rPr>
              <a:t>ино,ракија,вински оцет гроздов мед и др.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643446"/>
            <a:ext cx="1950918" cy="221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57760"/>
            <a:ext cx="2996614" cy="200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44" y="4520952"/>
            <a:ext cx="1857356" cy="233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4786322"/>
            <a:ext cx="2262171" cy="207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6006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332656"/>
            <a:ext cx="7462612" cy="396044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mk-MK" dirty="0" smtClean="0"/>
              <a:t>Во Р.М.  виновата лоза успева  во котлините со изменето средоземноморска клима.Најчесто се издвојуваат три лозарски реони</a:t>
            </a:r>
            <a:r>
              <a:rPr lang="en-US" dirty="0" smtClean="0"/>
              <a:t>:</a:t>
            </a:r>
            <a:endParaRPr lang="mk-MK" dirty="0" smtClean="0"/>
          </a:p>
          <a:p>
            <a:pPr marL="0" indent="0">
              <a:buNone/>
            </a:pPr>
            <a:r>
              <a:rPr lang="mk-MK" dirty="0" smtClean="0">
                <a:solidFill>
                  <a:schemeClr val="tx1"/>
                </a:solidFill>
              </a:rPr>
              <a:t>Повардарје,</a:t>
            </a:r>
          </a:p>
          <a:p>
            <a:pPr marL="0" indent="0">
              <a:buNone/>
            </a:pPr>
            <a:r>
              <a:rPr lang="mk-MK" dirty="0" smtClean="0">
                <a:solidFill>
                  <a:schemeClr val="tx1"/>
                </a:solidFill>
              </a:rPr>
              <a:t>Источномакедонски</a:t>
            </a:r>
            <a:r>
              <a:rPr lang="mk-MK" dirty="0" smtClean="0">
                <a:solidFill>
                  <a:schemeClr val="accent2">
                    <a:lumMod val="50000"/>
                  </a:schemeClr>
                </a:solidFill>
              </a:rPr>
              <a:t> и </a:t>
            </a:r>
          </a:p>
          <a:p>
            <a:pPr marL="0" indent="0">
              <a:buNone/>
            </a:pPr>
            <a:r>
              <a:rPr lang="mk-MK" dirty="0" smtClean="0">
                <a:solidFill>
                  <a:schemeClr val="tx1"/>
                </a:solidFill>
              </a:rPr>
              <a:t>Западномакедонски</a:t>
            </a:r>
            <a:r>
              <a:rPr lang="mk-MK" dirty="0" smtClean="0">
                <a:solidFill>
                  <a:schemeClr val="accent2">
                    <a:lumMod val="50000"/>
                  </a:schemeClr>
                </a:solidFill>
              </a:rPr>
              <a:t> реон</a:t>
            </a:r>
            <a:r>
              <a:rPr lang="mk-MK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429124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7686" y="3429000"/>
            <a:ext cx="4786314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124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38731694"/>
              </p:ext>
            </p:extLst>
          </p:nvPr>
        </p:nvGraphicFramePr>
        <p:xfrm>
          <a:off x="0" y="0"/>
          <a:ext cx="9144000" cy="235908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048000"/>
                <a:gridCol w="3048000"/>
                <a:gridCol w="3048000"/>
              </a:tblGrid>
              <a:tr h="1000108"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Повардарје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Источномакедонски</a:t>
                      </a:r>
                    </a:p>
                    <a:p>
                      <a:r>
                        <a:rPr lang="mk-MK" sz="2000" dirty="0" smtClean="0"/>
                        <a:t>реон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Западномакедонски</a:t>
                      </a:r>
                    </a:p>
                    <a:p>
                      <a:r>
                        <a:rPr lang="mk-MK" sz="2000" dirty="0" smtClean="0"/>
                        <a:t>реон</a:t>
                      </a:r>
                      <a:endParaRPr lang="en-US" sz="2000" dirty="0"/>
                    </a:p>
                  </a:txBody>
                  <a:tcPr/>
                </a:tc>
              </a:tr>
              <a:tr h="1358972"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Присутна</a:t>
                      </a:r>
                      <a:r>
                        <a:rPr lang="en-US" sz="2000" baseline="0" dirty="0" smtClean="0"/>
                        <a:t>:T</a:t>
                      </a:r>
                      <a:r>
                        <a:rPr lang="mk-MK" sz="2000" baseline="0" dirty="0" smtClean="0"/>
                        <a:t>иквешка,Гевгелиско-Валандовска Котлина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Во</a:t>
                      </a:r>
                      <a:r>
                        <a:rPr lang="en-US" sz="2000" dirty="0" smtClean="0"/>
                        <a:t>:</a:t>
                      </a:r>
                      <a:r>
                        <a:rPr lang="mk-MK" sz="2000" baseline="0" dirty="0" smtClean="0"/>
                        <a:t> Кумановско, Овче Поле,Велешко-Радовишка </a:t>
                      </a:r>
                    </a:p>
                    <a:p>
                      <a:r>
                        <a:rPr lang="mk-MK" sz="2000" baseline="0" dirty="0" smtClean="0"/>
                        <a:t>Котлина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2000" dirty="0" smtClean="0"/>
                        <a:t>Во</a:t>
                      </a:r>
                      <a:r>
                        <a:rPr lang="en-US" sz="2000" dirty="0" smtClean="0"/>
                        <a:t>:</a:t>
                      </a:r>
                      <a:r>
                        <a:rPr lang="mk-MK" sz="2000" baseline="0" dirty="0" smtClean="0"/>
                        <a:t> Битолско Поле и Охридско-Струшката Котлина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0" y="5301208"/>
            <a:ext cx="3366708" cy="153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0577073"/>
              </p:ext>
            </p:extLst>
          </p:nvPr>
        </p:nvGraphicFramePr>
        <p:xfrm>
          <a:off x="0" y="2500306"/>
          <a:ext cx="9144000" cy="16430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0"/>
              </a:tblGrid>
              <a:tr h="964536">
                <a:tc>
                  <a:txBody>
                    <a:bodyPr/>
                    <a:lstStyle/>
                    <a:p>
                      <a:r>
                        <a:rPr lang="mk-MK" dirty="0" smtClean="0"/>
                        <a:t>Сорти на грозје</a:t>
                      </a:r>
                      <a:endParaRPr lang="en-US" dirty="0"/>
                    </a:p>
                  </a:txBody>
                  <a:tcPr/>
                </a:tc>
              </a:tr>
              <a:tr h="678538">
                <a:tc>
                  <a:txBody>
                    <a:bodyPr/>
                    <a:lstStyle/>
                    <a:p>
                      <a:r>
                        <a:rPr lang="mk-MK" sz="2200" dirty="0" smtClean="0">
                          <a:latin typeface="Arial" pitchFamily="34" charset="0"/>
                          <a:cs typeface="Arial" pitchFamily="34" charset="0"/>
                        </a:rPr>
                        <a:t>Афусали,смедеревка,белан,кардинал,хамбург,кратошија,вранец,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3150896"/>
              </p:ext>
            </p:extLst>
          </p:nvPr>
        </p:nvGraphicFramePr>
        <p:xfrm>
          <a:off x="0" y="4437112"/>
          <a:ext cx="9144000" cy="120834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144000"/>
              </a:tblGrid>
              <a:tr h="446347">
                <a:tc>
                  <a:txBody>
                    <a:bodyPr/>
                    <a:lstStyle/>
                    <a:p>
                      <a:r>
                        <a:rPr lang="mk-MK" dirty="0" smtClean="0"/>
                        <a:t>Винарски визби</a:t>
                      </a:r>
                      <a:endParaRPr lang="en-US" dirty="0"/>
                    </a:p>
                  </a:txBody>
                  <a:tcPr/>
                </a:tc>
              </a:tr>
              <a:tr h="688681">
                <a:tc>
                  <a:txBody>
                    <a:bodyPr/>
                    <a:lstStyle/>
                    <a:p>
                      <a:r>
                        <a:rPr lang="mk-MK" sz="2200" dirty="0" smtClean="0">
                          <a:latin typeface="Arial" pitchFamily="34" charset="0"/>
                          <a:cs typeface="Arial" pitchFamily="34" charset="0"/>
                        </a:rPr>
                        <a:t>Тиквеш</a:t>
                      </a:r>
                      <a:r>
                        <a:rPr lang="mk-MK" sz="2200" baseline="0" dirty="0" smtClean="0">
                          <a:latin typeface="Arial" pitchFamily="34" charset="0"/>
                          <a:cs typeface="Arial" pitchFamily="34" charset="0"/>
                        </a:rPr>
                        <a:t> во Кавадарци,Повардарие во Неготино,Винојуг во Гевгелија и др.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AutoShape 4" descr="data:image/jpeg;base64,/9j/4AAQSkZJRgABAQAAAQABAAD/2wCEAAkGBxMTEhUSEhIVFhUXFxcWGRUXFhYXFhkYFxUXFxcYGhUYHSggGBolGxUVITEhJikrLi4uFx8zODMsNyguLisBCgoKDg0OGhAQGy0lHyMtLS8vLy8tLS0vLS8uLS0tLS0tLS0tLS0tLS0tLS0tLS0tLS0tLS0tLS0tLS0tLS0tLf/AABEIALcBEwMBIgACEQEDEQH/xAAcAAEAAgMBAQEAAAAAAAAAAAAABQYBAwQCBwj/xAA6EAABAwIEBAUBBQcEAwAAAAABAAIRAyEEBRIxBkFRYRMicYGRoRQyscHwByNCUmJy0RUz4fEWgpL/xAAaAQEAAwEBAQAAAAAAAAAAAAAAAQIDBAUG/8QAKhEAAgIBBAECBQUBAAAAAAAAAAECEQMEEiExQQVREyJxgcEjMpHh8BT/2gAMAwEAAhEDEQA/APuKIiAIiIAiIgCIiAIiIAiIgCIiAIiIAiLEoDKIvMoD0iwCsoAiIgCIiAIiIAiIgCIiAIiIAiIgCIiAIiIAiIgCIiAIixKAErmfUqF0N0ho3Jku62AgD5XQFz1X6Xg8neU+vL81WXBaJ0tKyvELIcrFT0ixKSgMqrcT0sTRqtxdAvqNa3TUoi5i/ma3+IdRvzHa0SvDnKs4KSpl4ScXZXcr41wtYD94GO2h20+v+YU3h8Yx/wBx7XR/K4H8FWOMODqeMNN7SKL2vBfVYAKjqcGWzsTMQTMKIq8DUBVP2TFVqWIaNUlwe2f6gACJnkRus3Kce6LVB9cH0UOXoFUnJuJa1KsMJj2BtQ/cqtux4mJmLibciOY5q5tcrRlZnKLibJSV5lZlXsg9IvIWZSwZREUgIiIAiIgCIiAIiIAiIgCIiAIiIAiIgC8OK58dmNOkP3jw2eXM+wXLRz3DuIAqATYarT7lLRpHFNrck6+hJSuXMcGK1N1Muc0O/iYYcPQkFdC9hGrK3XKIjLKlWjFDEO1janXiNfRr+lTvs71spZwXmvTDmlrhINiuFuYMpyytUa0tjzOIbqafuuvztfuO6qrTol/NydupZ1LmpYunU+49jv7XA/gtGYZlToN1VXtYNrnc9ANypsiiQ1LVUeovL+JMNWdop1ml3JplpPpO/sorjDif7MAxg1VHCf7R1TnolIsbnqs8G4TQK1Quc4vqOAc46naW2EnqTKoWGzvG1sRTb4rwHOvBIAaLuMbbKw4biltBtWlpB8Mw0z/EbkH3JWEneVRXhN/gu04RafmizcX4Z1TC1DSgVabS+mYBMgS4e7QR8dFjLOMMP9mpVa1ZrXFg1NmXahZ3lF9wvlWK43xhqGahHYEBu/Qb+64K0VGl7ael8EwLNfG8Dk70Wyw/NbMXP5aPs+G46wTzpbWv/UC0fJspinmANwJB5gr8xsrNcWlrnNJIb2vz9F9T/Z9nRY+phXHUGjWxx6AgE+hkFcutjPHDfCVUVR9Wp1ARIWvEYgNHc7BRlPMBTYJu51wO3dcGJxxc6VxZ/UdmFNfuaX2sskyYc8m5W6i6Lz6hRWGxGrcrpq1w0T8Lx8Opam5kksyoDsvcqCo4nuu9lU9V7mL1SMu1/BB3ItVOrPqtkr0oZIzVxBlFiUlXBlFiUQizKIiEhERAEReKtUNBc4wBzQdntaMbiBTpvqH+FpPwNlAY7ixrD5WSOpP5LS7iOniGPovHhueNIJMtk/dk8pMKm9HYtFmSUpR4K1mWIfUHjPIOo7T8egXJgnhxiZAP3epPL6FQ+b16lLUx8jTYg9QtHDeb6dR2IIM7xMwfpHuudyp8n1UcX6Py9eC4Mxhkl7drRJspHKOJfDqilUfLHGASZLCdr9FUsyzG7n6pm4jZVPMc0cXyCblR8RxZhPRRyxpr+j67x1xU6hFCh/vPbqHMhsluoDuQb9ivh+Z5w4vJqPJdJkuMn6qT4i4jxBxFOuXav3YoztAFxfrcmd91Q81rea9zJM7yLR+fyu2DTVnyuoxSxTcJeC9ZPVeAKzapYAbESD7dVK5vnTsQ4Oqio52kNHmaLAbhuk77n1Vb4UzKmKB8UBzi1+kXnUSQIA3gAQoTMMfWbOvWNtOppb35haJLswbfRa6lUFoawOL9QbLHBlRvIOmCN7l0DZdWaZ2G1NVRz6lRzGsc7UIsImCPW8CZ2VAyLNnMrBzyXDaJMDURJAXXxLmIq1dVNpaLWH1lZqC75/kv8SSL9lufsoUS6k01KpJF4mO3QTCqWIzk0nF5a+ajjUcx/MxydsRPxK3Y7HA4OmPCDXUhJcN3Andx5m8Ko4lpquJYCTpkgbgDcrKOnjCbmrth5HK7JzMs98errbTDLRpabCw2VjwHEurCeDUphrqbiWvgTtN3DdU3C5LV1MNKHtc0P1XAEg2d0IhcmKzR726BZvbmtI5Yy4TKUbMFWc2oTpfpJJEAjmvqnBWEeya1SQ94AAO4bM37k/gqJkuPbDdRvEdl9BwFSpSLBUgsfp0nmNW09uS4vUceWeGoP6/Qniy0jMPDu/7vWCfoN1HVOK6QqP8ALVLAB5m0qruUuNm7C3vKznGN8OmIGo8hzuY5/K9YSva+6+akl1LlfX+i8XwSTuIWNpiqwGowiZZDrRvEyR6XXjLs8+0DWCdMwLEW9D+K94LDt20Ng3MNAudzZdv+ig/7Y09A3b4WE8dpqNhSR1YZ6mKFRVilUqU3aXBT+ClwmQO3NVwxnuohtdkpSdJC6lw4etBAPPmu5fV6Cvh92/JWwkosLvRBmVhYlFINqIiFgiLVisQ2m0ucYA/UDugNqh+IaohrSYBkn22VczXjOoHQxrWDkXCXf4+ihK/FFSq4NrEc4MAb9Y9FlkkqPU0mgyuak1weM1qtdVtMfSVyPDYn9fC14urpM7/oruyfLvGGt8hnQWJ7zyC5Nzbpdn0UqhBNvg0Zljm4jDtZVo6qzZYK2qCWj7sj+KBAv0VNq4IUnOJedoBER6Onl3X0evl1KIDI7yZVF4twDqfnDpp82/xAzY9CPw+orOXVmWLNGKcca7/32+hwYClVrNJBPhgxPU84P5rdWykM8zi4d7G/uIVk4axFE0qbOjG77SRJM+64c/xAIIbEDutNsUrLfGyS+Vlep4NlRpLmvqCTZx3joG7BRGYMoNt4bAY20tUzh82LNbRvoIE8gSSSB3kfComZ1jqIXdiUVC0fK62cpZ5KXjguVLKX4TCNxGkAVHadfMu0y5rRyA+q15TXNZ/hgzqBkHbadjZe8TmlWrhG09Xk3jkobJMW2kQRJLjFtgtUjikzmzvJ34eqSGgjpygi8fX0soukDqloPvN+ytHEOdsdLP4mj1HWJ58ljhbO6IFRtWmNbhAgWM7yPhGlYt0QGYZq97fDNmg3HWNpWrB4prLlk2I3PNdGOwTzVcGtkEz0HWxK84Wi2YeGxyIUO7JVUbMFn9WiNLCCNyHDmd9oUQTeRZWV+Sh7D4MuIuAIJ6mVC/Y99R0kHZZLHGLbS7JTNmXvJsB6q+0c3q1KTKJ5Q0c4g2j03UPlfCNV7G1KIdcAkHSDtyndXXhzKPs51HUX9XC4ncAclw6j1HFjg65fRLOXNsz8R1tm/U9Y6KQyjHg7qXzjAUntbU0jVYE9QbX6rhw+UMNwI9LLwM6jVEJlgwNadip7L6xBkFVvD5bUDfI4AxbUJHvELlbUxTPJXLWkz/tyGkTaCb7QuTHJxlu9ieyw5liA+rbkIJ7yT+a7cLUhV/B4awgn8VLDCuiQb99v+FZOcpOVEEqa/wBFKYTGB9ogqr4d52KlMDWDXBxmF6Wh1EoTVvh9kE6sFGukSLhCvpESYREVqBuREUFgqzxpiixtMRY6ifaP8qw4jEMYJe4Ad1XM8zTDV6ZpguLhsQ3Y7c+SrJ0dWlg3kUtraPmmdYzU6WQY5c1FVqt1K1uHsRrOhrS3+YuDWj1lc1TI6lJwc4sc0GSGlxJi8eZomdvdefl3S8H2eOeLHFKLX5PdLEU2Ufs3htNQv1Fx1GpTGlvlHT3kC4jeLflGPDG+H/KLDtCotCvS8V7WF5qPcCA9rhUIIBktIkE3PupCpXdSeHOEACIkTHorQUonmKUMvHvz9/x7FjxOJOqb7X6KrcRYnXqbyc0g9pELrr5sxws8fKruZYkOMN+VhKLcjSEdvLRw4HECmRT1dhy9l3454DT3VdzRnX5XJhMQ4uawvMFwFzaPddMcW7hGeXUfDjufgkquGe46h5RyPM+3RQGNyt5No7wDHyYV7OHLqFWuzT4bH+GHE3dFpA6W+oVXFXW8AGQTv26wvQxwUY7UfM6jLLLk3y7Iynj3spmgTETB3EHcGPoVzYekROg6v7ZtPqAZVuzzBjCaab2sYHNDos51xbUescuS95BgftGrwo8okwQIHormDKJiZLjMyflSXDOAdVrNY2AXEMBJgaibb7DvyUrxJgtMOkagYA2dcXnkdlWKVWLTaQfcKvUuRdotmMc2k8tLg/SS2QZuLKYfw5Tq4H7SHtJLnS2Id5YEzHdfP6bySbm/urfkuLc2iQ6oRTDQCD0GymyGauE8fVwtZxaAZDqbp6EibdbD4XRRyttfFB5jQLlvImSb9rhRWXucXGu5xDHOdaNpNh6K35LTAcINj8LzPUc8oQ2x7oIvGTUIiOikc4wRNPUANQgg7WkBw/P2XLlRsFM5hiJpwd40j9fK+dwyTxy3FpdlYxWAquYC10gX0Rc+/XssZdVViy8TAUXnVMUKgfHkcTMDY7/X8lnki5Y1KJHTJjAVFI5lg2VaJ6gSD0I2UJluNpOALXtP66KRqPFRpp3hwLSQYsRBg9Vnhb6l5LUQmXPsFPYWqYgqtYTJnYY+G1xLABp1X8uw+NltzPG4mm2WMYRbcket+RjZWhuxzaBL1Xecx2UhSryIKpmX5oXki4eCNTXDzCbjsR3BVjwNW41bTeN4V45Hvr3K0WbKR5T0m35ru0rRg67HCGEW5c10r67TJRxRSdlqNfhotiLexQWvE1gxrnnZoJ+Ati5szw5qUnsG7mkD1iygtGr5KDm2YueC57rnpyvYN7KPwFbU+wNrm/If9hReZl7XlrrQYjbms5ZiIqObNy0ge0GPoVztpvk+shh2YqiTOaYosiTeNtvZcVTEeILibXG648c8kyZPZR2KqvbdpIWU8nJ0Y8C2r3NFbH+E/UBJHl1H7wbP3Qemy3YrFtrN1c1E4wgxJu42B5xdHUoCmDdcmWaMVLjsj84DNW0O5GLrxgq94cVnGyTfZQ+I+9Y7KtXIznOo8kpnBaRuoDxYII5GVKUqQfSh17zPMct/lQuIoaTa4W0eDzs89y2+CZMvw/hteYDnOIB6mYPyoUVBTqNhxkOE+krOHxLmulvuOqk62VgN8SoLuH3f+eXsuqLtHj5YbXZzZ6aj6xfV1OGwIk2HLsf8r1keZGhMy0HfuOi4H5s8t0mfX9XTA5fUrBzgCWggGBJJ5ADmdvlWRizrzXNzWdazWg36nqoUdAN1YcFgmCfKWnbddFXInEeIxvlBidMD/wCgoat2xdEAcGWkB1ib2v6Stj8RUkMdYC+mLGPxUpUAe5gINnBr4HmaJgmOcXspvjLKGU6bSx2otDJPPzNE/U/RWaoizXww+jWPhPAHQHZS2GpNw9Y09UsIJbzgi8Ko5XhS0hzSf1sp6tLGh7rm8D139rrn1UVLG7ILflucVAAdId0Nx8xupnAYx9UnxCJGwGwB6BfNsrxj2izz6f8ABU5gczdTcKkyRy6jmIGy+ZzaW4uKJ3cn0fB2K35xRFSnpPUEfVV/LOKMM4CXljj/AAuaRH/t936rpx3EVIS1r2ucRYAg+5iwWGnxzgnGRZkFldUUqjmu+7qN+hmPhXbAHZUqhRmSfVYbjKlOoAyo4N5gG3wqSxU95MZVwXnNaolg53PtZb/Ba5kESDYhVvCEkySSTzKnKJMK2PI3JtoiRX3YcsqEdI+FK4R0rixbjqkjn9F34OCLLmyxcJ8FiUw07g3HNWHBV9bATvsfUKuYZ0WU9ljCGz1M/Re36Tkk5V4I8nYiIvfJCIiArfFHCrMV5mkMqdYkO9eh7qnP4AxWoHxKTYNnaiSI5xpuvqbyuDFXVJQT5O7Brc2OO1Pg+eZ5kgphpFYOdsbaRPUXNlVsylphwk/RX/Pcqe8GPUeo2VEzavB0PaQ7n2VJY4s9PTarI1V2VjMAXm/LaOXourKy+pTqSZfTiJsHAzYnrbdecTABJ5LZlbpp1C0XMT6D/sqiVGmab2lcxuYvkgt0n5UeHlxgK1tyc1DJYpTB8Mf0qVE5Z5vcrWEoGI2st3+nzuFecPw72XQcggbKyic0syPm+Ly7SGkN3c0e0yfoCpDibMmPIFNoDQ1ovzMAk/KuOI4f1NII7iOoXz3N8K4u8t5MD179Fvj4RwZ3uZUsW6XFWzgrN3UGyxrC9p1AuP3Z3cBzfAgdJlROP4fcwSHBxPt8dVG06jqZcCCDsRtz3/XVW6Zl4OzFYqq6q9xmXOLo9blWTL+I6lPDOoukscZA/qNpVZZjdUCxPfdecfjS6GgxB26FTYfJ0V3v8Z9RoOkuNz2tP0U6/F+LS0RdwF3ahBDgbgAxYEb81w5ThHEwY0xN7knbblz36LZXx7WFw5jle/6F1Pgq0WHKsrbpBaAfUyQpIZSXbiV4wNB1LD08W2o14cSNHOAYv2K+mYHJ2PYyo37rmtcPRwBH4rjzY232EUClwuTcMn2XfheGXbaPovpOEy0N5LvZhB0WP/OgfOX8FBw7rm/8DfMtdC+qDDBevs4R6aD8EnzulwlWi9Vvs0ytlLgp388nuvoPgBem0oVHosb4okpGG4ZxDDs0j+6FZcsynSAX3d05D/KmAFlTi9PxQe5Ekdisppv3b7qOPDQBljyFYkWuXR4cn7kSReDyrSZcdSlAERaYcEMKqCAREWwCIiAwQtVSnK3IhKdEdUwgKic04ZpVh52ieTh94e6s0LGlOC6yNco+cVP2X0nGXVXkdDEfAUjheBKNPaTyV3AWYUbUWlnm+2VBnDDG7NXTTyMDkrLCwWqaRTeyCGVgclqr4IdFYHMXHXpqaI3Fcq4QdF8/4lwdD7TWfW8jWUhp0gAveQSST7gey+p1qaoX7RcjNWmajRMDzAb+qlENnyZmM1GBddeJrUhh6gfSDqkeWZ3PO3RQuIwBa4kOI6LlONItJLp679lezI42GC0xeT+SatLySOZ/GQu3DUJB1tdqIIB78nGeg5LixFAtcWm3O/dZc3ZokSeGzZztLC/Tc3gQRFgVjMMO5zpbfuos0iLq9fs8yf8A1Cr4XjU6ZAmHB2pwG+gRBO535LS+OSjNnCGDrODaUkguENjmbR+C/RmXYLw6TKf8rGt+AAonhnhChhILZe/+Z3L0HL1Vla1ZvkHljFsDVkICooskISFlFJJiEhZRAEREAREQBERAEREAREQBERAEREAREQBERAFz1QuheHMUoEZWYo+uFM1qKi8TTUg+B8cMpOdWN21HVtLGNhrYbLYgbkm/uvWTZGzD0fFcwOe46dbr3HJo5DurHx1wpU8cYmmNTPEbUc0btIILiBzBuVWc8rOswEwLK8WUkiWynDUa79NVwDACSGDfynSO0uhUXiRjaTw2nYXsRynbuJCmsvc4PmN1x8U4UVKjdJuGweY6j6FJER7IinjmuADmhX7KaFCnh6VWg5za8lzj/K5p8sR7Kg/6V3Vr4awz3FrLuMgADmSYFuqhEyR+jcgx/j4elWiC9gJHQ7H6gqSCjcgwJo4elSO7W39Tc/UqSCoSjKIigsEREAREQBERAEREAREQBERAEREAREQBERAEREAREQBERAaa4UdXYpYhaamHBUggalCd1W+IOAW4j95SIY/mI8p722Kvn2JdVKmAFNkHyDB/s3qNP7x4sdmgyfUlYx/A7LnSST8r7FpC8Oojom4ij4Lhf2d131Ia06OrrEe/NfUeEeDaOEAcG6qn87uX9o5K1CmF7UWKPIavSIoLBERAEREAREQBERAEREAREQBERAEREAREQBERAEREAREQBERAEREAREQBERAEREAREQBERAEREAREQBERAEREAREQBER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8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478</TotalTime>
  <Words>242</Words>
  <Application>Microsoft Office PowerPoint</Application>
  <PresentationFormat>On-screen Show (4:3)</PresentationFormat>
  <Paragraphs>43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Oвоштарство и Лозарство  во Република Македонија</vt:lpstr>
      <vt:lpstr>Oвоштарство и Лозарство  во Република Македонија</vt:lpstr>
      <vt:lpstr>Овоштарство</vt:lpstr>
      <vt:lpstr>Slide 4</vt:lpstr>
      <vt:lpstr>Slide 5</vt:lpstr>
      <vt:lpstr>Slide 6</vt:lpstr>
      <vt:lpstr>Лозарство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Oвоштарство и лозарство  во Република Македонија</dc:title>
  <dc:creator>Јована Димовска</dc:creator>
  <cp:lastModifiedBy>User</cp:lastModifiedBy>
  <cp:revision>25</cp:revision>
  <dcterms:created xsi:type="dcterms:W3CDTF">2016-03-20T15:56:46Z</dcterms:created>
  <dcterms:modified xsi:type="dcterms:W3CDTF">2020-03-22T17:43:47Z</dcterms:modified>
</cp:coreProperties>
</file>